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4"/>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319" r:id="rId14"/>
    <p:sldId id="316" r:id="rId15"/>
    <p:sldId id="317" r:id="rId16"/>
    <p:sldId id="318" r:id="rId17"/>
    <p:sldId id="271" r:id="rId18"/>
    <p:sldId id="272" r:id="rId19"/>
    <p:sldId id="273" r:id="rId20"/>
    <p:sldId id="296" r:id="rId21"/>
    <p:sldId id="274" r:id="rId22"/>
    <p:sldId id="275" r:id="rId23"/>
    <p:sldId id="276" r:id="rId24"/>
    <p:sldId id="309" r:id="rId25"/>
    <p:sldId id="277" r:id="rId26"/>
    <p:sldId id="278" r:id="rId27"/>
    <p:sldId id="310" r:id="rId28"/>
    <p:sldId id="279" r:id="rId29"/>
    <p:sldId id="280" r:id="rId30"/>
    <p:sldId id="297" r:id="rId31"/>
    <p:sldId id="281" r:id="rId32"/>
    <p:sldId id="298" r:id="rId33"/>
    <p:sldId id="282" r:id="rId34"/>
    <p:sldId id="299" r:id="rId35"/>
    <p:sldId id="300" r:id="rId36"/>
    <p:sldId id="301" r:id="rId37"/>
    <p:sldId id="284" r:id="rId38"/>
    <p:sldId id="293" r:id="rId39"/>
    <p:sldId id="294" r:id="rId40"/>
    <p:sldId id="295" r:id="rId41"/>
    <p:sldId id="285" r:id="rId42"/>
    <p:sldId id="286" r:id="rId43"/>
    <p:sldId id="287" r:id="rId44"/>
    <p:sldId id="320" r:id="rId45"/>
    <p:sldId id="288" r:id="rId46"/>
    <p:sldId id="289" r:id="rId47"/>
    <p:sldId id="290" r:id="rId48"/>
    <p:sldId id="291" r:id="rId49"/>
    <p:sldId id="292" r:id="rId50"/>
    <p:sldId id="302" r:id="rId51"/>
    <p:sldId id="303" r:id="rId52"/>
    <p:sldId id="304" r:id="rId53"/>
    <p:sldId id="305" r:id="rId54"/>
    <p:sldId id="314" r:id="rId55"/>
    <p:sldId id="312" r:id="rId56"/>
    <p:sldId id="315" r:id="rId57"/>
    <p:sldId id="269" r:id="rId58"/>
    <p:sldId id="270" r:id="rId59"/>
    <p:sldId id="306" r:id="rId60"/>
    <p:sldId id="260" r:id="rId61"/>
    <p:sldId id="261" r:id="rId62"/>
    <p:sldId id="262" r:id="rId63"/>
  </p:sldIdLst>
  <p:sldSz cx="12192000" cy="6858000"/>
  <p:notesSz cx="6858000" cy="9144000"/>
  <p:embeddedFontLst>
    <p:embeddedFont>
      <p:font typeface="Cambria Math" panose="02040503050406030204" pitchFamily="18" charset="0"/>
      <p:regular r:id="rId65"/>
    </p:embeddedFont>
    <p:embeddedFont>
      <p:font typeface="Wingdings 2" panose="05020102010507070707" pitchFamily="18" charset="2"/>
      <p:regular r:id="rId66"/>
    </p:embeddedFont>
    <p:embeddedFont>
      <p:font typeface="等线" panose="02010600030101010101" pitchFamily="2" charset="-122"/>
      <p:regular r:id="rId67"/>
      <p:bold r:id="rId6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F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0" autoAdjust="0"/>
    <p:restoredTop sz="91084" autoAdjust="0"/>
  </p:normalViewPr>
  <p:slideViewPr>
    <p:cSldViewPr snapToGrid="0">
      <p:cViewPr varScale="1">
        <p:scale>
          <a:sx n="74" d="100"/>
          <a:sy n="74" d="100"/>
        </p:scale>
        <p:origin x="1080" y="67"/>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274618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27</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28</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30</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31</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32</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33</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34</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35</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36</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37</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38</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39</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40</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320250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840323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808522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674859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47</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48</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49</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50</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51</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52</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53</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56</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57</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58</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59</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60</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61</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62</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2022/4/14</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7.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9.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4.bin"/><Relationship Id="rId10" Type="http://schemas.openxmlformats.org/officeDocument/2006/relationships/image" Target="../media/image10.wmf"/><Relationship Id="rId4" Type="http://schemas.openxmlformats.org/officeDocument/2006/relationships/image" Target="../media/image11.jpeg"/><Relationship Id="rId9"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9.bin"/><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1.bin"/><Relationship Id="rId4" Type="http://schemas.openxmlformats.org/officeDocument/2006/relationships/image" Target="../media/image16.w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2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29.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0.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2.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5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generally don’t want to miss the plane. And as for the queuing, according to that the aisle is only wide enough for one passenger, it’s reasonable that they remain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particularrtain</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这条看似违背了之后与时间有关的速度，但其维护了模型的离散</a:t>
                </a:r>
                <a:r>
                  <a:rPr lang="zh-CN" altLang="en-US" sz="1500" dirty="0">
                    <a:ea typeface="宋体" panose="02010600030101010101" pitchFamily="2" charset="-122"/>
                    <a:cs typeface="Times New Roman" panose="02020603050405020304" pitchFamily="18" charset="0"/>
                  </a:rPr>
                  <a:t>性</a:t>
                </a: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It only appeared in the calculation of total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a:buFont typeface="Wingdings" panose="05000000000000000000" pitchFamily="2" charset="2"/>
                  <a:buChar char="p"/>
                </a:pPr>
                <a:endParaRPr lang="zh-CN" altLang="en-US" sz="1500" dirty="0"/>
              </a:p>
            </p:txBody>
          </p:sp>
        </mc:Choice>
        <mc:Fallback xmlns="">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155621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latin typeface="宋体" panose="02010600030101010101" pitchFamily="2" charset="-122"/>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1339508802"/>
                  </p:ext>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579120">
                    <a:tc>
                      <a:txBody>
                        <a:bodyPr/>
                        <a:lstStyle/>
                        <a:p>
                          <a:endParaRPr lang="zh-CN"/>
                        </a:p>
                      </a:txBody>
                      <a:tcPr>
                        <a:blipFill>
                          <a:blip r:embed="rId2"/>
                          <a:stretch>
                            <a:fillRect l="-658" t="-66316" r="-523684" b="-335789"/>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1980202578"/>
                  </p:ext>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4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9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99"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200"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routine passenger flights, sections that require a significant amount of time include the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types of planes and 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00"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305"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306"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307"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Tree>
    <p:extLst>
      <p:ext uri="{BB962C8B-B14F-4D97-AF65-F5344CB8AC3E}">
        <p14:creationId xmlns:p14="http://schemas.microsoft.com/office/powerpoint/2010/main" val="3811935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59"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lastious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774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39"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1958844" y="3656341"/>
                        <a:ext cx="8274312" cy="2073899"/>
                      </a:xfrm>
                      <a:prstGeom prst="rect">
                        <a:avLst/>
                      </a:prstGeom>
                    </p:spPr>
                  </p:pic>
                </p:oleObj>
              </mc:Fallback>
            </mc:AlternateContent>
          </a:graphicData>
        </a:graphic>
      </p:graphicFrame>
    </p:spTree>
    <p:extLst>
      <p:ext uri="{BB962C8B-B14F-4D97-AF65-F5344CB8AC3E}">
        <p14:creationId xmlns:p14="http://schemas.microsoft.com/office/powerpoint/2010/main" val="455103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the time to offer seats can be calculated if the original state is given.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。在这里，我们仅此一次地使用下标来表示乘客在队中的位置。下标越小表示该乘客在当时越靠前。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07"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316"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317"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46" y="2875120"/>
            <a:ext cx="10997107" cy="3011329"/>
          </a:xfrm>
        </p:spPr>
      </p:pic>
    </p:spTree>
    <p:extLst>
      <p:ext uri="{BB962C8B-B14F-4D97-AF65-F5344CB8AC3E}">
        <p14:creationId xmlns:p14="http://schemas.microsoft.com/office/powerpoint/2010/main" val="170141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364"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365"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414"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415"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79"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Tree>
    <p:extLst>
      <p:ext uri="{BB962C8B-B14F-4D97-AF65-F5344CB8AC3E}">
        <p14:creationId xmlns:p14="http://schemas.microsoft.com/office/powerpoint/2010/main" val="3833897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3441513" y="2222500"/>
            <a:ext cx="5308974" cy="3636963"/>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due to the similarity between both processes, it’s evident that the best disembarking strategy is identical to embarking: 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Tree>
    <p:extLst>
      <p:ext uri="{BB962C8B-B14F-4D97-AF65-F5344CB8AC3E}">
        <p14:creationId xmlns:p14="http://schemas.microsoft.com/office/powerpoint/2010/main" val="196657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significant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unexpectedly unshown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Tree>
    <p:extLst>
      <p:ext uri="{BB962C8B-B14F-4D97-AF65-F5344CB8AC3E}">
        <p14:creationId xmlns:p14="http://schemas.microsoft.com/office/powerpoint/2010/main" val="151820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that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straightforward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err="1">
                <a:effectLst/>
                <a:latin typeface="Times New Roman" panose="02020603050405020304" pitchFamily="18" charset="0"/>
                <a:cs typeface="Times New Roman" panose="02020603050405020304" pitchFamily="18" charset="0"/>
              </a:rPr>
              <a:t>minimises</a:t>
            </a:r>
            <a:r>
              <a:rPr lang="en-US" altLang="zh-CN" sz="1500" b="1" i="0" dirty="0">
                <a:effectLst/>
                <a:latin typeface="Times New Roman" panose="02020603050405020304" pitchFamily="18" charset="0"/>
                <a:cs typeface="Times New Roman" panose="02020603050405020304" pitchFamily="18" charset="0"/>
              </a:rPr>
              <a:t>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a:t>
            </a:r>
            <a:r>
              <a:rPr lang="en-US" altLang="zh-CN" sz="1600" dirty="0" err="1">
                <a:latin typeface="Times New Roman" panose="02020603050405020304" pitchFamily="18" charset="0"/>
                <a:ea typeface="+mj-ea"/>
                <a:cs typeface="Times New Roman" panose="02020603050405020304" pitchFamily="18" charset="0"/>
              </a:rPr>
              <a:t>standardisation</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essential,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600" i="1" dirty="0">
                <a:latin typeface="Times New Roman" panose="02020603050405020304" pitchFamily="18" charset="0"/>
                <a:ea typeface="+mj-ea"/>
                <a:cs typeface="Times New Roman" panose="02020603050405020304" pitchFamily="18" charset="0"/>
              </a:rPr>
              <a:t>equally</a:t>
            </a:r>
            <a:r>
              <a:rPr lang="en-US" altLang="zh-CN" sz="16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3698447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00074" y="1952258"/>
            <a:ext cx="9591853" cy="4226178"/>
          </a:xfrm>
        </p:spPr>
      </p:pic>
      <p:sp>
        <p:nvSpPr>
          <p:cNvPr id="6" name="文本框 5"/>
          <p:cNvSpPr txBox="1"/>
          <p:nvPr/>
        </p:nvSpPr>
        <p:spPr>
          <a:xfrm>
            <a:off x="4516582" y="6244936"/>
            <a:ext cx="3158836" cy="523220"/>
          </a:xfrm>
          <a:prstGeom prst="rect">
            <a:avLst/>
          </a:prstGeom>
          <a:noFill/>
        </p:spPr>
        <p:txBody>
          <a:bodyPr wrap="square" rtlCol="0">
            <a:spAutoFit/>
          </a:bodyPr>
          <a:lstStyle/>
          <a:p>
            <a:pPr algn="ctr"/>
            <a:r>
              <a:rPr lang="zh-CN" altLang="en-US" sz="1400" dirty="0" smtClean="0"/>
              <a:t>图 模拟结果</a:t>
            </a:r>
            <a:endParaRPr lang="en-US" altLang="zh-CN" sz="1400" dirty="0" smtClean="0"/>
          </a:p>
          <a:p>
            <a:pPr algn="ctr"/>
            <a:r>
              <a:rPr lang="en-US" altLang="zh-CN" sz="1400" dirty="0" smtClean="0"/>
              <a:t>Fig. Simulation results</a:t>
            </a:r>
            <a:endParaRPr lang="zh-CN" altLang="en-US" sz="1400" dirty="0"/>
          </a:p>
        </p:txBody>
      </p:sp>
    </p:spTree>
    <p:extLst>
      <p:ext uri="{BB962C8B-B14F-4D97-AF65-F5344CB8AC3E}">
        <p14:creationId xmlns:p14="http://schemas.microsoft.com/office/powerpoint/2010/main" val="17019276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9900" y="2224650"/>
            <a:ext cx="6172200" cy="3632662"/>
          </a:xfrm>
        </p:spPr>
      </p:pic>
    </p:spTree>
    <p:extLst>
      <p:ext uri="{BB962C8B-B14F-4D97-AF65-F5344CB8AC3E}">
        <p14:creationId xmlns:p14="http://schemas.microsoft.com/office/powerpoint/2010/main" val="11302720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839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70782" y="2426397"/>
            <a:ext cx="10650436" cy="161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61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dealing with these parts. We can use the best boarding sequence in each part. Then, for we’ve concluded that the best strategy is to make full use of the aisles, we only need to make sure the main aisle is full.</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2080603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a:xfrm>
            <a:off x="818712" y="2222287"/>
            <a:ext cx="3952985" cy="3636511"/>
          </a:xfrm>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152" y="2404797"/>
            <a:ext cx="6345741" cy="3271489"/>
          </a:xfrm>
          <a:prstGeom prst="rect">
            <a:avLst/>
          </a:prstGeom>
        </p:spPr>
      </p:pic>
      <p:sp>
        <p:nvSpPr>
          <p:cNvPr id="3" name="文本框 2"/>
          <p:cNvSpPr txBox="1"/>
          <p:nvPr/>
        </p:nvSpPr>
        <p:spPr>
          <a:xfrm>
            <a:off x="6672815" y="594885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E5E88F9-E49C-42F7-80FF-3DA2824CDC8B}"/>
              </a:ext>
            </a:extLst>
          </p:cNvPr>
          <p:cNvSpPr>
            <a:spLocks noGrp="1"/>
          </p:cNvSpPr>
          <p:nvPr>
            <p:ph sz="half" idx="1"/>
          </p:nvPr>
        </p:nvSpPr>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first board inner group passengers to ensure aisles' efficiency. Meanwhile, to prevent empty cells caused by seated inner group passengers, we decided to arrange a few inner group passengers after some outer group passengers have boarded, to fill up the empty cells.</a:t>
            </a:r>
            <a:endParaRPr lang="zh-CN" altLang="en-US" dirty="0">
              <a:latin typeface="宋体" panose="02010600030101010101" pitchFamily="2" charset="-122"/>
            </a:endParaRPr>
          </a:p>
          <a:p>
            <a:endParaRPr lang="zh-CN" altLang="en-US" dirty="0"/>
          </a:p>
        </p:txBody>
      </p:sp>
      <p:pic>
        <p:nvPicPr>
          <p:cNvPr id="8" name="内容占位符 6">
            <a:extLst>
              <a:ext uri="{FF2B5EF4-FFF2-40B4-BE49-F238E27FC236}">
                <a16:creationId xmlns:a16="http://schemas.microsoft.com/office/drawing/2014/main" id="{6DCBA5CA-B857-4B5D-941F-03CB6C5856E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785664" y="2713339"/>
            <a:ext cx="4084497" cy="29230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minimise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specific passenger, the time to lay down his luggage and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3779251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differences caused by age and sex, there is a slight difference in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backwards.</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a:t>
            </a: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prioritised</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t>
            </a:r>
            <a:r>
              <a:rPr lang="en-US" altLang="zh-CN" sz="1500" dirty="0">
                <a:solidFill>
                  <a:prstClr val="black"/>
                </a:solidFill>
                <a:latin typeface="Times New Roman" panose="02020603050405020304" pitchFamily="18" charset="0"/>
                <a:ea typeface="+mj-ea"/>
                <a:cs typeface="Times New Roman" panose="02020603050405020304" pitchFamily="18" charset="0"/>
              </a:rPr>
              <a:t>all types </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b="1"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582</TotalTime>
  <Words>5925</Words>
  <Application>Microsoft Office PowerPoint</Application>
  <PresentationFormat>宽屏</PresentationFormat>
  <Paragraphs>720</Paragraphs>
  <Slides>62</Slides>
  <Notes>59</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70" baseType="lpstr">
      <vt:lpstr>宋体</vt:lpstr>
      <vt:lpstr>Cambria Math</vt:lpstr>
      <vt:lpstr>Wingdings</vt:lpstr>
      <vt:lpstr>Wingdings 2</vt:lpstr>
      <vt:lpstr>Times New Roman</vt:lpstr>
      <vt:lpstr>等线</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变量表 Notations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 </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102</cp:revision>
  <dcterms:created xsi:type="dcterms:W3CDTF">2022-04-09T13:58:34Z</dcterms:created>
  <dcterms:modified xsi:type="dcterms:W3CDTF">2022-04-14T12:52:25Z</dcterms:modified>
</cp:coreProperties>
</file>